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6" r:id="rId5"/>
    <p:sldId id="276" r:id="rId6"/>
    <p:sldId id="258" r:id="rId7"/>
    <p:sldId id="260" r:id="rId8"/>
    <p:sldId id="261" r:id="rId9"/>
    <p:sldId id="263" r:id="rId10"/>
    <p:sldId id="262" r:id="rId11"/>
    <p:sldId id="267" r:id="rId12"/>
    <p:sldId id="268" r:id="rId13"/>
    <p:sldId id="277" r:id="rId14"/>
    <p:sldId id="271" r:id="rId15"/>
    <p:sldId id="272" r:id="rId16"/>
    <p:sldId id="270" r:id="rId17"/>
    <p:sldId id="269" r:id="rId18"/>
    <p:sldId id="278" r:id="rId19"/>
    <p:sldId id="281" r:id="rId20"/>
    <p:sldId id="280" r:id="rId21"/>
    <p:sldId id="273" r:id="rId22"/>
    <p:sldId id="274" r:id="rId23"/>
    <p:sldId id="275"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99" d="100"/>
          <a:sy n="99" d="100"/>
        </p:scale>
        <p:origin x="-12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restandards.org/ELA-Literacy/RL/1/3/" TargetMode="External"/><Relationship Id="rId2" Type="http://schemas.openxmlformats.org/officeDocument/2006/relationships/hyperlink" Target="http://www.corestandards.org/ELA-Literacy/RL/1/2/" TargetMode="External"/><Relationship Id="rId1" Type="http://schemas.openxmlformats.org/officeDocument/2006/relationships/slideLayout" Target="../slideLayouts/slideLayout2.xml"/><Relationship Id="rId6" Type="http://schemas.openxmlformats.org/officeDocument/2006/relationships/hyperlink" Target="http://www.corestandards.org/ELA-Literacy/RL/1/10/" TargetMode="External"/><Relationship Id="rId5" Type="http://schemas.openxmlformats.org/officeDocument/2006/relationships/hyperlink" Target="http://www.corestandards.org/ELA-Literacy/RI/1/3/" TargetMode="External"/><Relationship Id="rId4" Type="http://schemas.openxmlformats.org/officeDocument/2006/relationships/hyperlink" Target="http://www.corestandards.org/ELA-Literacy/RI/1/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corestandards.org/ELA-Literacy/RI/2/2/" TargetMode="External"/><Relationship Id="rId3" Type="http://schemas.openxmlformats.org/officeDocument/2006/relationships/hyperlink" Target="http://www.corestandards.org/ELA-Literacy/RL/1/3/" TargetMode="External"/><Relationship Id="rId7" Type="http://schemas.openxmlformats.org/officeDocument/2006/relationships/hyperlink" Target="http://www.corestandards.org/ELA-Literacy/RL/2/3/" TargetMode="External"/><Relationship Id="rId2" Type="http://schemas.openxmlformats.org/officeDocument/2006/relationships/hyperlink" Target="http://www.corestandards.org/ELA-Literacy/RL/1/2/" TargetMode="External"/><Relationship Id="rId1" Type="http://schemas.openxmlformats.org/officeDocument/2006/relationships/slideLayout" Target="../slideLayouts/slideLayout4.xml"/><Relationship Id="rId6" Type="http://schemas.openxmlformats.org/officeDocument/2006/relationships/hyperlink" Target="http://www.corestandards.org/ELA-Literacy/RL/2/2/" TargetMode="External"/><Relationship Id="rId5" Type="http://schemas.openxmlformats.org/officeDocument/2006/relationships/hyperlink" Target="http://www.corestandards.org/ELA-Literacy/RI/1/3/" TargetMode="External"/><Relationship Id="rId4" Type="http://schemas.openxmlformats.org/officeDocument/2006/relationships/hyperlink" Target="http://www.corestandards.org/ELA-Literacy/RI/1/2/" TargetMode="External"/><Relationship Id="rId9" Type="http://schemas.openxmlformats.org/officeDocument/2006/relationships/hyperlink" Target="http://www.corestandards.org/ELA-Literacy/RI/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Journal One</a:t>
            </a:r>
            <a:endParaRPr lang="en-US" dirty="0"/>
          </a:p>
        </p:txBody>
      </p:sp>
      <p:sp>
        <p:nvSpPr>
          <p:cNvPr id="3" name="Subtitle 2"/>
          <p:cNvSpPr>
            <a:spLocks noGrp="1"/>
          </p:cNvSpPr>
          <p:nvPr>
            <p:ph type="subTitle" idx="1"/>
          </p:nvPr>
        </p:nvSpPr>
        <p:spPr/>
        <p:txBody>
          <a:bodyPr/>
          <a:lstStyle/>
          <a:p>
            <a:r>
              <a:rPr lang="en-US" dirty="0" smtClean="0"/>
              <a:t>Standard Dive and Strategy Share Out </a:t>
            </a:r>
            <a:endParaRPr lang="en-US" dirty="0"/>
          </a:p>
        </p:txBody>
      </p:sp>
    </p:spTree>
    <p:extLst>
      <p:ext uri="{BB962C8B-B14F-4D97-AF65-F5344CB8AC3E}">
        <p14:creationId xmlns:p14="http://schemas.microsoft.com/office/powerpoint/2010/main" val="3413913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Jobs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3579" y="2669020"/>
            <a:ext cx="4104842" cy="3074669"/>
          </a:xfrm>
        </p:spPr>
      </p:pic>
    </p:spTree>
    <p:extLst>
      <p:ext uri="{BB962C8B-B14F-4D97-AF65-F5344CB8AC3E}">
        <p14:creationId xmlns:p14="http://schemas.microsoft.com/office/powerpoint/2010/main" val="66147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83085"/>
          </a:xfrm>
        </p:spPr>
        <p:txBody>
          <a:bodyPr>
            <a:normAutofit/>
          </a:bodyPr>
          <a:lstStyle/>
          <a:p>
            <a:r>
              <a:rPr lang="en-US" sz="6000" dirty="0" smtClean="0"/>
              <a:t>Math </a:t>
            </a:r>
            <a:endParaRPr lang="en-US" sz="6000" dirty="0"/>
          </a:p>
        </p:txBody>
      </p:sp>
      <p:sp>
        <p:nvSpPr>
          <p:cNvPr id="4" name="Content Placeholder 3"/>
          <p:cNvSpPr>
            <a:spLocks noGrp="1"/>
          </p:cNvSpPr>
          <p:nvPr>
            <p:ph sz="half" idx="1"/>
          </p:nvPr>
        </p:nvSpPr>
        <p:spPr>
          <a:xfrm>
            <a:off x="1295402" y="2560320"/>
            <a:ext cx="4718304" cy="3310128"/>
          </a:xfrm>
        </p:spPr>
        <p:txBody>
          <a:bodyPr>
            <a:normAutofit fontScale="32500" lnSpcReduction="20000"/>
          </a:bodyPr>
          <a:lstStyle/>
          <a:p>
            <a:pPr marL="0" indent="0">
              <a:buNone/>
            </a:pPr>
            <a:r>
              <a:rPr lang="en-US" sz="4300" dirty="0" smtClean="0"/>
              <a:t>First Grade</a:t>
            </a:r>
          </a:p>
          <a:p>
            <a:r>
              <a:rPr lang="en-US" sz="2800" b="1" dirty="0"/>
              <a:t>1</a:t>
            </a:r>
            <a:r>
              <a:rPr lang="en-US" sz="2800" b="1" baseline="30000" dirty="0"/>
              <a:t>st</a:t>
            </a:r>
            <a:r>
              <a:rPr lang="en-US" sz="2800" b="1" dirty="0"/>
              <a:t> Grade: </a:t>
            </a:r>
            <a:r>
              <a:rPr lang="en-US" sz="2800" dirty="0"/>
              <a:t>Georgia State 1</a:t>
            </a:r>
            <a:r>
              <a:rPr lang="en-US" sz="2800" baseline="30000" dirty="0"/>
              <a:t>st</a:t>
            </a:r>
            <a:r>
              <a:rPr lang="en-US" sz="2800" dirty="0"/>
              <a:t> Grade Unit 3</a:t>
            </a:r>
          </a:p>
          <a:p>
            <a:r>
              <a:rPr lang="en-US" sz="2800" b="1" dirty="0"/>
              <a:t>https://www.georgiastandards.org/Georgia-Standards/Frameworks/1st-Math-Unit-3.pdf</a:t>
            </a:r>
            <a:endParaRPr lang="en-US" sz="2800" dirty="0"/>
          </a:p>
          <a:p>
            <a:r>
              <a:rPr lang="en-US" sz="2800" b="1" dirty="0" smtClean="0"/>
              <a:t>Represent </a:t>
            </a:r>
            <a:r>
              <a:rPr lang="en-US" sz="2800" b="1" dirty="0"/>
              <a:t>and solve problems involving addition and subtraction. </a:t>
            </a:r>
            <a:r>
              <a:rPr lang="en-US" sz="2800" dirty="0"/>
              <a:t>MGSE1.OA.1. Use 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a:t>
            </a:r>
          </a:p>
          <a:p>
            <a:r>
              <a:rPr lang="en-US" sz="2800" b="1" dirty="0"/>
              <a:t>Understand and apply properties of operations and the relationship between addition and subtraction. </a:t>
            </a:r>
            <a:r>
              <a:rPr lang="en-US" sz="2800" dirty="0"/>
              <a:t>MGSE1.OA.3. Apply properties of operations as strategies to add and subtract. MGSE1.OA.4. Understand subtraction as an unknown-addend problem.  </a:t>
            </a:r>
          </a:p>
          <a:p>
            <a:r>
              <a:rPr lang="en-US" sz="2800" b="1" dirty="0"/>
              <a:t>Add and subtract within 20 </a:t>
            </a:r>
            <a:r>
              <a:rPr lang="en-US" sz="2800" dirty="0"/>
              <a:t>MGSE1.OA.5. Relate counting to addition and subtraction (e.g., by counting on 2 to add 2).MGSE1.OA.6 Add and subtract within 20. </a:t>
            </a:r>
          </a:p>
          <a:p>
            <a:r>
              <a:rPr lang="en-US" sz="2800" b="1" dirty="0"/>
              <a:t>Work with addition and subtraction equations </a:t>
            </a:r>
            <a:r>
              <a:rPr lang="en-US" sz="2800" dirty="0"/>
              <a:t>MGSE1.OA.7 Understand the meaning of the equal sign, and determine if equations involving addition and subtraction are true or false MGSE1.OA.8 Determine the unknown whole number in an addition or subtraction equation relating to three whole numbers</a:t>
            </a:r>
          </a:p>
          <a:p>
            <a:r>
              <a:rPr lang="en-US" sz="2800" b="1" dirty="0"/>
              <a:t>Represent and interpret data. </a:t>
            </a:r>
            <a:r>
              <a:rPr lang="en-US" sz="2800" dirty="0"/>
              <a:t>MGSE1.MD.4. Organize, represent, and interpret data with up to three categories; ask and answer questions about the total number of data points, how many in each category, and how many more or less are in one category than in another.</a:t>
            </a:r>
          </a:p>
          <a:p>
            <a:endParaRPr lang="en-US" dirty="0"/>
          </a:p>
        </p:txBody>
      </p:sp>
      <p:sp>
        <p:nvSpPr>
          <p:cNvPr id="5" name="Content Placeholder 4"/>
          <p:cNvSpPr>
            <a:spLocks noGrp="1"/>
          </p:cNvSpPr>
          <p:nvPr>
            <p:ph sz="half" idx="2"/>
          </p:nvPr>
        </p:nvSpPr>
        <p:spPr/>
        <p:txBody>
          <a:bodyPr>
            <a:normAutofit fontScale="32500" lnSpcReduction="20000"/>
          </a:bodyPr>
          <a:lstStyle/>
          <a:p>
            <a:pPr marL="0" indent="0">
              <a:buNone/>
            </a:pPr>
            <a:r>
              <a:rPr lang="en-US" sz="4300" dirty="0" smtClean="0"/>
              <a:t>Second Grade </a:t>
            </a:r>
          </a:p>
          <a:p>
            <a:r>
              <a:rPr lang="en-US" sz="2800" b="1" dirty="0"/>
              <a:t>2</a:t>
            </a:r>
            <a:r>
              <a:rPr lang="en-US" sz="2800" b="1" baseline="30000" dirty="0"/>
              <a:t>nd</a:t>
            </a:r>
            <a:r>
              <a:rPr lang="en-US" sz="2800" b="1" dirty="0"/>
              <a:t> Grade: </a:t>
            </a:r>
            <a:r>
              <a:rPr lang="en-US" sz="2800" dirty="0"/>
              <a:t>Georgia State 2</a:t>
            </a:r>
            <a:r>
              <a:rPr lang="en-US" sz="2800" baseline="30000" dirty="0"/>
              <a:t>nd</a:t>
            </a:r>
            <a:r>
              <a:rPr lang="en-US" sz="2800" dirty="0"/>
              <a:t> Grade Unit 2</a:t>
            </a:r>
          </a:p>
          <a:p>
            <a:r>
              <a:rPr lang="en-US" sz="2800" b="1" dirty="0"/>
              <a:t>https://www.georgiastandards.org/Georgia-Standards/Frameworks/2nd-Math-Unit-2.pdf</a:t>
            </a:r>
            <a:endParaRPr lang="en-US" sz="2800" dirty="0"/>
          </a:p>
          <a:p>
            <a:r>
              <a:rPr lang="en-US" sz="2800" b="1" dirty="0"/>
              <a:t>Represent and solve problems involving addition and subtraction. </a:t>
            </a:r>
            <a:r>
              <a:rPr lang="en-US" sz="2800" dirty="0"/>
              <a:t>MGSE2.OA.1 Use addition and subtraction within 100 to solve one and two step word problems by using drawings and equations with a symbol for the unknown number to represent the problem. Problems include contexts that involve adding to, taking from, putting together/taking apart (part/part/whole) and comparing with unknowns in all positions. </a:t>
            </a:r>
          </a:p>
          <a:p>
            <a:r>
              <a:rPr lang="en-US" sz="2800" b="1" dirty="0"/>
              <a:t>Add and subtract within 20.</a:t>
            </a:r>
            <a:r>
              <a:rPr lang="en-US" sz="2800" dirty="0"/>
              <a:t>MGSE2.OA.2 Fluently add and subtract within 20 using mental strategies. By end of Grade 2, know from memory all sums of two one-digit numbers. </a:t>
            </a:r>
          </a:p>
          <a:p>
            <a:r>
              <a:rPr lang="en-US" sz="2800" b="1" dirty="0"/>
              <a:t>Use place value understanding and properties of operations to add and subtract. </a:t>
            </a:r>
            <a:r>
              <a:rPr lang="en-US" sz="2800" dirty="0"/>
              <a:t>MGSE2.NBT.5 Fluently add and subtract within 100 using strategies based on place value, properties of operations, and/or the relationship between addition and subtraction. </a:t>
            </a:r>
          </a:p>
          <a:p>
            <a:r>
              <a:rPr lang="en-US" sz="2800" b="1" dirty="0"/>
              <a:t>Work with time and money. </a:t>
            </a:r>
            <a:r>
              <a:rPr lang="en-US" sz="2800" dirty="0"/>
              <a:t>MGSE2.MD.8 Solve word problems involving dollar bills, quarters, dimes, nickels, and pennies, using $ and ¢ symbols appropriately. </a:t>
            </a:r>
          </a:p>
          <a:p>
            <a:r>
              <a:rPr lang="en-US" sz="2800" b="1" dirty="0"/>
              <a:t>Represent and interpret data </a:t>
            </a:r>
            <a:r>
              <a:rPr lang="en-US" sz="2800" dirty="0"/>
              <a:t>MGSE2.MD.10 Draw a picture graph and a bar graph (with single-unit scale) to represent a data set with up to four categories. Solve simple put-together, take-apart, and compare problems using information presented in a bar graph</a:t>
            </a:r>
          </a:p>
          <a:p>
            <a:endParaRPr lang="en-US" dirty="0"/>
          </a:p>
        </p:txBody>
      </p:sp>
    </p:spTree>
    <p:extLst>
      <p:ext uri="{BB962C8B-B14F-4D97-AF65-F5344CB8AC3E}">
        <p14:creationId xmlns:p14="http://schemas.microsoft.com/office/powerpoint/2010/main" val="3400732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 </a:t>
            </a:r>
            <a:r>
              <a:rPr lang="en-US" dirty="0"/>
              <a:t>C</a:t>
            </a:r>
            <a:r>
              <a:rPr lang="en-US" dirty="0" smtClean="0"/>
              <a:t>an Standards Math  </a:t>
            </a:r>
            <a:endParaRPr lang="en-US" dirty="0"/>
          </a:p>
        </p:txBody>
      </p:sp>
      <p:sp>
        <p:nvSpPr>
          <p:cNvPr id="7" name="Content Placeholder 6"/>
          <p:cNvSpPr>
            <a:spLocks noGrp="1"/>
          </p:cNvSpPr>
          <p:nvPr>
            <p:ph sz="half" idx="1"/>
          </p:nvPr>
        </p:nvSpPr>
        <p:spPr/>
        <p:txBody>
          <a:bodyPr>
            <a:normAutofit fontScale="70000" lnSpcReduction="20000"/>
          </a:bodyPr>
          <a:lstStyle/>
          <a:p>
            <a:r>
              <a:rPr lang="en-US" sz="3200" b="1" dirty="0" smtClean="0"/>
              <a:t>First Grade</a:t>
            </a:r>
          </a:p>
          <a:p>
            <a:r>
              <a:rPr lang="en-US" dirty="0" smtClean="0"/>
              <a:t>I </a:t>
            </a:r>
            <a:r>
              <a:rPr lang="en-US" dirty="0"/>
              <a:t>can use strategies to solve addition word problems. 1.OA.1 </a:t>
            </a:r>
            <a:endParaRPr lang="en-US" dirty="0" smtClean="0"/>
          </a:p>
          <a:p>
            <a:r>
              <a:rPr lang="en-US" dirty="0" smtClean="0"/>
              <a:t>I </a:t>
            </a:r>
            <a:r>
              <a:rPr lang="en-US" dirty="0"/>
              <a:t>can use an addition fact to help me answer a subtraction problem. </a:t>
            </a:r>
            <a:r>
              <a:rPr lang="en-US" dirty="0" smtClean="0"/>
              <a:t>1.OA.4</a:t>
            </a:r>
          </a:p>
          <a:p>
            <a:r>
              <a:rPr lang="en-US" dirty="0" smtClean="0"/>
              <a:t> I </a:t>
            </a:r>
            <a:r>
              <a:rPr lang="en-US" dirty="0"/>
              <a:t>can count to help me add and subtract. 1.OA.5 </a:t>
            </a:r>
            <a:endParaRPr lang="en-US" dirty="0" smtClean="0"/>
          </a:p>
          <a:p>
            <a:r>
              <a:rPr lang="en-US" dirty="0" smtClean="0"/>
              <a:t>I </a:t>
            </a:r>
            <a:r>
              <a:rPr lang="en-US" dirty="0"/>
              <a:t>know what an equal sign means. </a:t>
            </a:r>
            <a:r>
              <a:rPr lang="en-US" dirty="0" smtClean="0"/>
              <a:t>1.OA.7</a:t>
            </a:r>
          </a:p>
          <a:p>
            <a:r>
              <a:rPr lang="en-US" dirty="0"/>
              <a:t>I can understand data</a:t>
            </a:r>
            <a:endParaRPr lang="en-US" sz="2900" b="1" dirty="0"/>
          </a:p>
        </p:txBody>
      </p:sp>
      <p:sp>
        <p:nvSpPr>
          <p:cNvPr id="8" name="Content Placeholder 7"/>
          <p:cNvSpPr>
            <a:spLocks noGrp="1"/>
          </p:cNvSpPr>
          <p:nvPr>
            <p:ph sz="half" idx="2"/>
          </p:nvPr>
        </p:nvSpPr>
        <p:spPr/>
        <p:txBody>
          <a:bodyPr>
            <a:normAutofit fontScale="70000" lnSpcReduction="20000"/>
          </a:bodyPr>
          <a:lstStyle/>
          <a:p>
            <a:pPr marL="0" indent="0">
              <a:buNone/>
            </a:pPr>
            <a:r>
              <a:rPr lang="en-US" sz="4100" b="1" dirty="0" smtClean="0"/>
              <a:t>Second Grade </a:t>
            </a:r>
          </a:p>
          <a:p>
            <a:r>
              <a:rPr lang="en-US" dirty="0"/>
              <a:t>2.OA.1 I can solve addition and subtraction word problems within 100. </a:t>
            </a:r>
            <a:endParaRPr lang="en-US" dirty="0" smtClean="0"/>
          </a:p>
          <a:p>
            <a:r>
              <a:rPr lang="en-US" dirty="0" smtClean="0"/>
              <a:t>2.OA.2 </a:t>
            </a:r>
            <a:r>
              <a:rPr lang="en-US" dirty="0"/>
              <a:t>I can fluently add and subtract within 20</a:t>
            </a:r>
            <a:r>
              <a:rPr lang="en-US" dirty="0" smtClean="0"/>
              <a:t>.</a:t>
            </a:r>
          </a:p>
          <a:p>
            <a:r>
              <a:rPr lang="en-US" dirty="0"/>
              <a:t>2.NBT.5 I can fluently add and subtract within 100. </a:t>
            </a:r>
            <a:endParaRPr lang="en-US" dirty="0" smtClean="0"/>
          </a:p>
          <a:p>
            <a:r>
              <a:rPr lang="en-US" dirty="0" smtClean="0"/>
              <a:t>2.MD.8 </a:t>
            </a:r>
            <a:r>
              <a:rPr lang="en-US" dirty="0"/>
              <a:t>I can solve money word problems. </a:t>
            </a:r>
            <a:endParaRPr lang="en-US" dirty="0" smtClean="0"/>
          </a:p>
          <a:p>
            <a:r>
              <a:rPr lang="en-US" dirty="0" smtClean="0"/>
              <a:t>2.MD.10 </a:t>
            </a:r>
            <a:r>
              <a:rPr lang="en-US" dirty="0"/>
              <a:t>I can show data on a picture graph and a bar graph. I can analyze data in a bar graph.</a:t>
            </a:r>
          </a:p>
        </p:txBody>
      </p:sp>
    </p:spTree>
    <p:extLst>
      <p:ext uri="{BB962C8B-B14F-4D97-AF65-F5344CB8AC3E}">
        <p14:creationId xmlns:p14="http://schemas.microsoft.com/office/powerpoint/2010/main" val="333221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Strategy List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315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The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238" y="3139354"/>
            <a:ext cx="4631001" cy="24301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748" y="2590366"/>
            <a:ext cx="2600324" cy="3471567"/>
          </a:xfrm>
          <a:prstGeom prst="rect">
            <a:avLst/>
          </a:prstGeom>
        </p:spPr>
      </p:pic>
    </p:spTree>
    <p:extLst>
      <p:ext uri="{BB962C8B-B14F-4D97-AF65-F5344CB8AC3E}">
        <p14:creationId xmlns:p14="http://schemas.microsoft.com/office/powerpoint/2010/main" val="205811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 Made Manipulatives-Counters, Tens Blocks, Geo Boards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209" y="3787919"/>
            <a:ext cx="2209800" cy="20669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505" y="3878406"/>
            <a:ext cx="2428875" cy="1885950"/>
          </a:xfrm>
          <a:prstGeom prst="rect">
            <a:avLst/>
          </a:prstGeom>
        </p:spPr>
      </p:pic>
      <p:sp>
        <p:nvSpPr>
          <p:cNvPr id="8" name="AutoShape 2" descr="Image result for home made manipulatives tile math"/>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1230025" y="272140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0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3"/>
            <a:ext cx="8981207" cy="765494"/>
          </a:xfrm>
        </p:spPr>
        <p:txBody>
          <a:bodyPr>
            <a:normAutofit/>
          </a:bodyPr>
          <a:lstStyle/>
          <a:p>
            <a:r>
              <a:rPr lang="en-US" dirty="0" smtClean="0"/>
              <a:t>Graphing: </a:t>
            </a:r>
            <a:r>
              <a:rPr lang="en-US" dirty="0" smtClean="0"/>
              <a:t>Ditch the Paper</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73730" y="3849425"/>
            <a:ext cx="2674380" cy="1781609"/>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28119" y="2437858"/>
            <a:ext cx="2692145" cy="1624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595" y="2861005"/>
            <a:ext cx="2085543" cy="2770029"/>
          </a:xfrm>
          <a:prstGeom prst="rect">
            <a:avLst/>
          </a:prstGeom>
        </p:spPr>
      </p:pic>
      <p:pic>
        <p:nvPicPr>
          <p:cNvPr id="3078" name="Picture 6" descr="https://technet.microsoft.com/en-us/library/ee692890.graph3-big(l=en-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709" y="4246019"/>
            <a:ext cx="2247190" cy="16292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34" y="4599748"/>
            <a:ext cx="1636227" cy="1275484"/>
          </a:xfrm>
          <a:prstGeom prst="rect">
            <a:avLst/>
          </a:prstGeom>
        </p:spPr>
      </p:pic>
    </p:spTree>
    <p:extLst>
      <p:ext uri="{BB962C8B-B14F-4D97-AF65-F5344CB8AC3E}">
        <p14:creationId xmlns:p14="http://schemas.microsoft.com/office/powerpoint/2010/main" val="3399341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 Can Standards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First Grade</a:t>
            </a:r>
          </a:p>
          <a:p>
            <a:r>
              <a:rPr lang="en-US" dirty="0" smtClean="0"/>
              <a:t>I </a:t>
            </a:r>
            <a:r>
              <a:rPr lang="en-US" dirty="0"/>
              <a:t>can write about the order of things that happened in a book I read or heard. </a:t>
            </a:r>
            <a:endParaRPr lang="en-US" dirty="0" smtClean="0"/>
          </a:p>
          <a:p>
            <a:pPr marL="0" indent="0">
              <a:buNone/>
            </a:pPr>
            <a:r>
              <a:rPr lang="en-US" dirty="0" smtClean="0"/>
              <a:t>• </a:t>
            </a:r>
            <a:r>
              <a:rPr lang="en-US" dirty="0"/>
              <a:t>I can use words that show order.</a:t>
            </a:r>
          </a:p>
        </p:txBody>
      </p:sp>
      <p:sp>
        <p:nvSpPr>
          <p:cNvPr id="4" name="Content Placeholder 3"/>
          <p:cNvSpPr>
            <a:spLocks noGrp="1"/>
          </p:cNvSpPr>
          <p:nvPr>
            <p:ph sz="half" idx="2"/>
          </p:nvPr>
        </p:nvSpPr>
        <p:spPr/>
        <p:txBody>
          <a:bodyPr>
            <a:normAutofit fontScale="92500" lnSpcReduction="10000"/>
          </a:bodyPr>
          <a:lstStyle/>
          <a:p>
            <a:r>
              <a:rPr lang="en-US" dirty="0" smtClean="0"/>
              <a:t>Second Grade </a:t>
            </a:r>
          </a:p>
          <a:p>
            <a:r>
              <a:rPr lang="en-US" dirty="0"/>
              <a:t>I can write about something that happened, what I have seen, or something I remember. • I can include actions, thoughts, and feelings in my writing. </a:t>
            </a:r>
            <a:r>
              <a:rPr lang="en-US" dirty="0" smtClean="0"/>
              <a:t>•</a:t>
            </a:r>
          </a:p>
          <a:p>
            <a:r>
              <a:rPr lang="en-US" dirty="0" smtClean="0"/>
              <a:t>I </a:t>
            </a:r>
            <a:r>
              <a:rPr lang="en-US" dirty="0"/>
              <a:t>can write a closing </a:t>
            </a:r>
            <a:r>
              <a:rPr lang="en-US" dirty="0" err="1"/>
              <a:t>statementI</a:t>
            </a:r>
            <a:r>
              <a:rPr lang="en-US" dirty="0"/>
              <a:t> can answer a question by thinking about something that happened to me.</a:t>
            </a:r>
          </a:p>
        </p:txBody>
      </p:sp>
    </p:spTree>
    <p:extLst>
      <p:ext uri="{BB962C8B-B14F-4D97-AF65-F5344CB8AC3E}">
        <p14:creationId xmlns:p14="http://schemas.microsoft.com/office/powerpoint/2010/main" val="1592382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Strategy List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410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and Labeling to Support Writing </a:t>
            </a:r>
            <a:endParaRPr lang="en-US" dirty="0"/>
          </a:p>
        </p:txBody>
      </p:sp>
      <p:pic>
        <p:nvPicPr>
          <p:cNvPr id="9218" name="Picture 2" descr="https://s-media-cache-ak0.pinimg.com/originals/5a/ce/b6/5aceb63845d32882285a5d62ceadbe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5127" y="2295237"/>
            <a:ext cx="2685076" cy="358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82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Journal Overview </a:t>
            </a:r>
            <a:br>
              <a:rPr lang="en-US" dirty="0" smtClean="0"/>
            </a:br>
            <a:r>
              <a:rPr lang="en-US" dirty="0" smtClean="0"/>
              <a:t>and Bucket Standards </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First Grade </a:t>
            </a:r>
            <a:endParaRPr lang="en-US" dirty="0"/>
          </a:p>
          <a:p>
            <a:r>
              <a:rPr lang="en-US" u="sng" dirty="0">
                <a:hlinkClick r:id="rId2"/>
              </a:rPr>
              <a:t>CCSS.ELA-Literacy.RL.1.2</a:t>
            </a:r>
            <a:r>
              <a:rPr lang="en-US" dirty="0"/>
              <a:t/>
            </a:r>
            <a:br>
              <a:rPr lang="en-US" dirty="0"/>
            </a:br>
            <a:r>
              <a:rPr lang="en-US" dirty="0"/>
              <a:t>Retell stories, including key details, and demonstrate understanding of their central message or lesson.</a:t>
            </a:r>
          </a:p>
          <a:p>
            <a:r>
              <a:rPr lang="en-US" u="sng" dirty="0">
                <a:hlinkClick r:id="rId3"/>
              </a:rPr>
              <a:t>CCSS.ELA-Literacy.RL.1.3</a:t>
            </a:r>
            <a:r>
              <a:rPr lang="en-US" dirty="0"/>
              <a:t/>
            </a:r>
            <a:br>
              <a:rPr lang="en-US" dirty="0"/>
            </a:br>
            <a:r>
              <a:rPr lang="en-US" dirty="0"/>
              <a:t>Describe characters, settings, and major events in a story, using key details.</a:t>
            </a:r>
          </a:p>
          <a:p>
            <a:pPr lvl="1"/>
            <a:r>
              <a:rPr lang="en-US" sz="1400" u="sng" dirty="0">
                <a:hlinkClick r:id="rId4"/>
              </a:rPr>
              <a:t>CCSS.ELA-LITERACY.RI.1.2</a:t>
            </a:r>
            <a:r>
              <a:rPr lang="en-US" sz="1400" dirty="0">
                <a:hlinkClick r:id="rId4"/>
              </a:rPr>
              <a:t/>
            </a:r>
            <a:br>
              <a:rPr lang="en-US" sz="1400" dirty="0">
                <a:hlinkClick r:id="rId4"/>
              </a:rPr>
            </a:br>
            <a:r>
              <a:rPr lang="en-US" sz="1400" dirty="0"/>
              <a:t>Identify the main topic and retell key details of a text.</a:t>
            </a:r>
          </a:p>
          <a:p>
            <a:pPr lvl="1"/>
            <a:r>
              <a:rPr lang="en-US" sz="1400" u="sng" dirty="0">
                <a:hlinkClick r:id="rId5"/>
              </a:rPr>
              <a:t>CCSS.ELA-LITERACY.RI.1.3</a:t>
            </a:r>
            <a:r>
              <a:rPr lang="en-US" sz="1400" dirty="0">
                <a:hlinkClick r:id="rId5"/>
              </a:rPr>
              <a:t/>
            </a:r>
            <a:br>
              <a:rPr lang="en-US" sz="1400" dirty="0">
                <a:hlinkClick r:id="rId5"/>
              </a:rPr>
            </a:br>
            <a:r>
              <a:rPr lang="en-US" sz="1400" dirty="0"/>
              <a:t>Describe the connection between two individuals, events, ideas, or pieces of information in a text.</a:t>
            </a:r>
          </a:p>
          <a:p>
            <a:r>
              <a:rPr lang="en-US" sz="2600" b="1" dirty="0" smtClean="0"/>
              <a:t>Yearlong/ </a:t>
            </a:r>
            <a:r>
              <a:rPr lang="en-US" sz="2600" b="1" dirty="0"/>
              <a:t>Writing Standard</a:t>
            </a:r>
          </a:p>
          <a:p>
            <a:pPr lvl="1"/>
            <a:r>
              <a:rPr lang="en-US" u="sng" cap="all" dirty="0">
                <a:hlinkClick r:id="rId6"/>
              </a:rPr>
              <a:t>CCSS.ELA-LITERACY.RL.1.10</a:t>
            </a:r>
            <a:r>
              <a:rPr lang="en-US" dirty="0"/>
              <a:t/>
            </a:r>
            <a:br>
              <a:rPr lang="en-US" dirty="0"/>
            </a:br>
            <a:r>
              <a:rPr lang="en-US" dirty="0"/>
              <a:t>With prompting and support, read prose and poetry of appropriate complexity for grade 1. </a:t>
            </a:r>
          </a:p>
          <a:p>
            <a:endParaRPr lang="en-US" dirty="0"/>
          </a:p>
        </p:txBody>
      </p:sp>
    </p:spTree>
    <p:extLst>
      <p:ext uri="{BB962C8B-B14F-4D97-AF65-F5344CB8AC3E}">
        <p14:creationId xmlns:p14="http://schemas.microsoft.com/office/powerpoint/2010/main" val="2886914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Narratives-Make Believe and Personal</a:t>
            </a:r>
            <a:endParaRPr lang="en-US" dirty="0"/>
          </a:p>
        </p:txBody>
      </p:sp>
      <p:pic>
        <p:nvPicPr>
          <p:cNvPr id="8196" name="Picture 4" descr="https://s-media-cache-ak0.pinimg.com/originals/8f/bb/bc/8fbbbcd3b15beb223b35849338964c1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2291" y="2481119"/>
            <a:ext cx="4525625" cy="339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41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 </a:t>
            </a:r>
            <a:r>
              <a:rPr lang="en-US" dirty="0" smtClean="0"/>
              <a:t>Choice: Convey </a:t>
            </a:r>
            <a:r>
              <a:rPr lang="en-US" dirty="0" smtClean="0"/>
              <a:t>Expectations and Getting What </a:t>
            </a:r>
            <a:r>
              <a:rPr lang="en-US" dirty="0" smtClean="0"/>
              <a:t>You </a:t>
            </a:r>
            <a:r>
              <a:rPr lang="en-US" dirty="0"/>
              <a:t>W</a:t>
            </a:r>
            <a:r>
              <a:rPr lang="en-US" dirty="0" smtClean="0"/>
              <a:t>ant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5506" y="2909455"/>
            <a:ext cx="1957106" cy="2510126"/>
          </a:xfrm>
        </p:spPr>
      </p:pic>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235036" y="3278903"/>
            <a:ext cx="1615491" cy="2124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820" y="2909455"/>
            <a:ext cx="2011689" cy="2493819"/>
          </a:xfrm>
          <a:prstGeom prst="rect">
            <a:avLst/>
          </a:prstGeom>
        </p:spPr>
      </p:pic>
    </p:spTree>
    <p:extLst>
      <p:ext uri="{BB962C8B-B14F-4D97-AF65-F5344CB8AC3E}">
        <p14:creationId xmlns:p14="http://schemas.microsoft.com/office/powerpoint/2010/main" val="418822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Stretching out Small Moments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40132" y="2560320"/>
            <a:ext cx="2537114" cy="338731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1725" y="2914674"/>
            <a:ext cx="4718050" cy="2601865"/>
          </a:xfrm>
        </p:spPr>
      </p:pic>
    </p:spTree>
    <p:extLst>
      <p:ext uri="{BB962C8B-B14F-4D97-AF65-F5344CB8AC3E}">
        <p14:creationId xmlns:p14="http://schemas.microsoft.com/office/powerpoint/2010/main" val="2415159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Anchor Charts-Character Thoughts and Feelings, Sequencing and Sensory Details </a:t>
            </a:r>
            <a:endParaRPr lang="en-US" dirty="0"/>
          </a:p>
        </p:txBody>
      </p:sp>
      <p:pic>
        <p:nvPicPr>
          <p:cNvPr id="6150" name="Picture 6" descr="https://i.pinimg.com/736x/b6/26/12/b6261264072322081a4e58290539a6d1--classroom-charts-ela-classro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650837"/>
            <a:ext cx="27146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media-cache-ak0.pinimg.com/736x/b1/32/43/b132437172c45b6e6b9199dee5b7a933--character-anchor-charts-making-infere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809" y="2480397"/>
            <a:ext cx="2541660" cy="338888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media-cache-ak0.pinimg.com/736x/95/96/70/9596704382762f645333ab42c8ebc453--student-teaching-teaching-wri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991" y="3050454"/>
            <a:ext cx="2814782" cy="224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66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Maps and Story Mountains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64460" y="2526290"/>
            <a:ext cx="2608875" cy="347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54" y="3261590"/>
            <a:ext cx="4876800" cy="2743200"/>
          </a:xfrm>
          <a:prstGeom prst="rect">
            <a:avLst/>
          </a:prstGeom>
        </p:spPr>
      </p:pic>
    </p:spTree>
    <p:extLst>
      <p:ext uri="{BB962C8B-B14F-4D97-AF65-F5344CB8AC3E}">
        <p14:creationId xmlns:p14="http://schemas.microsoft.com/office/powerpoint/2010/main" val="352921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Reading</a:t>
            </a:r>
            <a:endParaRPr lang="en-US" sz="6600" dirty="0"/>
          </a:p>
        </p:txBody>
      </p:sp>
      <p:sp>
        <p:nvSpPr>
          <p:cNvPr id="3" name="Content Placeholder 2"/>
          <p:cNvSpPr>
            <a:spLocks noGrp="1"/>
          </p:cNvSpPr>
          <p:nvPr>
            <p:ph sz="half" idx="1"/>
          </p:nvPr>
        </p:nvSpPr>
        <p:spPr/>
        <p:txBody>
          <a:bodyPr>
            <a:normAutofit fontScale="32500" lnSpcReduction="20000"/>
          </a:bodyPr>
          <a:lstStyle/>
          <a:p>
            <a:pPr marL="0" indent="0" algn="ctr">
              <a:buNone/>
            </a:pPr>
            <a:r>
              <a:rPr lang="en-US" sz="5500" b="1" dirty="0"/>
              <a:t>First Grade </a:t>
            </a:r>
            <a:endParaRPr lang="en-US" sz="5500" b="1" dirty="0" smtClean="0"/>
          </a:p>
          <a:p>
            <a:pPr marL="0" indent="0">
              <a:buNone/>
            </a:pPr>
            <a:r>
              <a:rPr lang="en-US" sz="4900" b="1" dirty="0"/>
              <a:t>Reading Literature </a:t>
            </a:r>
            <a:endParaRPr lang="en-US" sz="3700" dirty="0"/>
          </a:p>
          <a:p>
            <a:r>
              <a:rPr lang="en-US" sz="3700" u="sng" dirty="0">
                <a:hlinkClick r:id="rId2"/>
              </a:rPr>
              <a:t>CCSS.ELA-Literacy.RL.1.2</a:t>
            </a:r>
            <a:r>
              <a:rPr lang="en-US" sz="3700" dirty="0"/>
              <a:t/>
            </a:r>
            <a:br>
              <a:rPr lang="en-US" sz="3700" dirty="0"/>
            </a:br>
            <a:r>
              <a:rPr lang="en-US" sz="3700" dirty="0"/>
              <a:t>Retell stories, including key details, and demonstrate understanding of their central message or lesson</a:t>
            </a:r>
            <a:r>
              <a:rPr lang="en-US" sz="3700" dirty="0" smtClean="0"/>
              <a:t>.</a:t>
            </a:r>
          </a:p>
          <a:p>
            <a:r>
              <a:rPr lang="en-US" sz="3700" u="sng" dirty="0">
                <a:hlinkClick r:id="rId3"/>
              </a:rPr>
              <a:t>CCSS.ELA-Literacy.RL.1.3</a:t>
            </a:r>
            <a:r>
              <a:rPr lang="en-US" sz="3700" dirty="0"/>
              <a:t/>
            </a:r>
            <a:br>
              <a:rPr lang="en-US" sz="3700" dirty="0"/>
            </a:br>
            <a:r>
              <a:rPr lang="en-US" sz="3700" dirty="0"/>
              <a:t>Describe characters, settings, and major events in a story, using key details</a:t>
            </a:r>
            <a:r>
              <a:rPr lang="en-US" sz="3700" dirty="0" smtClean="0"/>
              <a:t>.</a:t>
            </a:r>
          </a:p>
          <a:p>
            <a:pPr marL="0" indent="0">
              <a:buNone/>
            </a:pPr>
            <a:r>
              <a:rPr lang="en-US" sz="3700" b="1" dirty="0" smtClean="0"/>
              <a:t>Reading Information </a:t>
            </a:r>
            <a:endParaRPr lang="en-US" sz="3700" b="1" dirty="0"/>
          </a:p>
          <a:p>
            <a:endParaRPr lang="en-US" dirty="0"/>
          </a:p>
          <a:p>
            <a:r>
              <a:rPr lang="en-US" sz="3100" u="sng" dirty="0">
                <a:hlinkClick r:id="rId4"/>
              </a:rPr>
              <a:t>CCSS.ELA-LITERACY.RI.1.2</a:t>
            </a:r>
            <a:r>
              <a:rPr lang="en-US" sz="3100" dirty="0">
                <a:hlinkClick r:id="rId4"/>
              </a:rPr>
              <a:t/>
            </a:r>
            <a:br>
              <a:rPr lang="en-US" sz="3100" dirty="0">
                <a:hlinkClick r:id="rId4"/>
              </a:rPr>
            </a:br>
            <a:r>
              <a:rPr lang="en-US" sz="3100" dirty="0"/>
              <a:t>Identify the main topic and retell key details of a text.</a:t>
            </a:r>
          </a:p>
          <a:p>
            <a:r>
              <a:rPr lang="en-US" sz="3100" u="sng" dirty="0" smtClean="0">
                <a:hlinkClick r:id="rId5"/>
              </a:rPr>
              <a:t>CCSS.ELA-LITERACY.RI.1.3</a:t>
            </a:r>
            <a:r>
              <a:rPr lang="en-US" sz="3100" dirty="0">
                <a:hlinkClick r:id="rId5"/>
              </a:rPr>
              <a:t/>
            </a:r>
            <a:br>
              <a:rPr lang="en-US" sz="3100" dirty="0">
                <a:hlinkClick r:id="rId5"/>
              </a:rPr>
            </a:br>
            <a:r>
              <a:rPr lang="en-US" sz="3100" dirty="0"/>
              <a:t>Describe the connection between two individuals, events, ideas, or pieces of information in a text</a:t>
            </a:r>
            <a:r>
              <a:rPr lang="en-US" sz="3100" dirty="0" smtClean="0"/>
              <a:t>.</a:t>
            </a:r>
            <a:endParaRPr lang="en-US" sz="3100" dirty="0"/>
          </a:p>
        </p:txBody>
      </p:sp>
      <p:sp>
        <p:nvSpPr>
          <p:cNvPr id="4" name="Content Placeholder 3"/>
          <p:cNvSpPr>
            <a:spLocks noGrp="1"/>
          </p:cNvSpPr>
          <p:nvPr>
            <p:ph sz="half" idx="2"/>
          </p:nvPr>
        </p:nvSpPr>
        <p:spPr/>
        <p:txBody>
          <a:bodyPr>
            <a:normAutofit fontScale="32500" lnSpcReduction="20000"/>
          </a:bodyPr>
          <a:lstStyle/>
          <a:p>
            <a:pPr marL="0" indent="0" algn="ctr">
              <a:buNone/>
            </a:pPr>
            <a:r>
              <a:rPr lang="en-US" sz="5500" b="1" dirty="0"/>
              <a:t>Second </a:t>
            </a:r>
            <a:r>
              <a:rPr lang="en-US" sz="5500" b="1" dirty="0" smtClean="0"/>
              <a:t>Grade</a:t>
            </a:r>
          </a:p>
          <a:p>
            <a:pPr marL="0" indent="0">
              <a:buNone/>
            </a:pPr>
            <a:r>
              <a:rPr lang="en-US" sz="4900" b="1" dirty="0" smtClean="0"/>
              <a:t>Reading Literature </a:t>
            </a:r>
            <a:endParaRPr lang="en-US" sz="4900" dirty="0"/>
          </a:p>
          <a:p>
            <a:r>
              <a:rPr lang="en-US" sz="3700" u="sng" cap="all" dirty="0">
                <a:hlinkClick r:id="rId6"/>
              </a:rPr>
              <a:t>CCSS.ELA-LITERACY.RL.2.2</a:t>
            </a:r>
            <a:r>
              <a:rPr lang="en-US" sz="3700" dirty="0"/>
              <a:t/>
            </a:r>
            <a:br>
              <a:rPr lang="en-US" sz="3700" dirty="0"/>
            </a:br>
            <a:r>
              <a:rPr lang="en-US" sz="3700" dirty="0"/>
              <a:t>Recount stories, including fables and folktales from diverse cultures, and determine their central message, lesson, or moral</a:t>
            </a:r>
            <a:r>
              <a:rPr lang="en-US" sz="3700" dirty="0" smtClean="0"/>
              <a:t>.</a:t>
            </a:r>
          </a:p>
          <a:p>
            <a:r>
              <a:rPr lang="en-US" sz="3700" u="sng" cap="all" dirty="0">
                <a:hlinkClick r:id="rId7"/>
              </a:rPr>
              <a:t>CCSS.ELA-LITERACY.RL.2.3</a:t>
            </a:r>
            <a:r>
              <a:rPr lang="en-US" sz="3700" dirty="0"/>
              <a:t/>
            </a:r>
            <a:br>
              <a:rPr lang="en-US" sz="3700" dirty="0"/>
            </a:br>
            <a:r>
              <a:rPr lang="en-US" sz="3700" dirty="0"/>
              <a:t>Describe how characters in a story respond to major events and </a:t>
            </a:r>
            <a:r>
              <a:rPr lang="en-US" sz="3700" dirty="0" smtClean="0"/>
              <a:t>challenges.</a:t>
            </a:r>
          </a:p>
          <a:p>
            <a:pPr marL="0" indent="0">
              <a:buNone/>
            </a:pPr>
            <a:r>
              <a:rPr lang="en-US" sz="3700" b="1" dirty="0" smtClean="0"/>
              <a:t>Reading Information </a:t>
            </a:r>
            <a:endParaRPr lang="en-US" sz="3700" b="1" dirty="0"/>
          </a:p>
          <a:p>
            <a:endParaRPr lang="en-US" dirty="0"/>
          </a:p>
          <a:p>
            <a:r>
              <a:rPr lang="en-US" sz="3100" u="sng" dirty="0">
                <a:hlinkClick r:id="rId8"/>
              </a:rPr>
              <a:t>CCSS.ELA-LITERACY.RI.2.2</a:t>
            </a:r>
            <a:r>
              <a:rPr lang="en-US" sz="3100" dirty="0">
                <a:hlinkClick r:id="rId8"/>
              </a:rPr>
              <a:t/>
            </a:r>
            <a:br>
              <a:rPr lang="en-US" sz="3100" dirty="0">
                <a:hlinkClick r:id="rId8"/>
              </a:rPr>
            </a:br>
            <a:r>
              <a:rPr lang="en-US" sz="3100" dirty="0"/>
              <a:t>Identify the main topic of a </a:t>
            </a:r>
            <a:r>
              <a:rPr lang="en-US" sz="3100" dirty="0" err="1"/>
              <a:t>multiparagraph</a:t>
            </a:r>
            <a:r>
              <a:rPr lang="en-US" sz="3100" dirty="0"/>
              <a:t> text as well as the focus of specific paragraphs within the text.</a:t>
            </a:r>
          </a:p>
          <a:p>
            <a:r>
              <a:rPr lang="en-US" sz="3100" u="sng" dirty="0" smtClean="0">
                <a:hlinkClick r:id="rId9"/>
              </a:rPr>
              <a:t>CCSS.ELA-LITERACY.RI.2.3</a:t>
            </a:r>
            <a:r>
              <a:rPr lang="en-US" sz="3100" dirty="0">
                <a:hlinkClick r:id="rId9"/>
              </a:rPr>
              <a:t/>
            </a:r>
            <a:br>
              <a:rPr lang="en-US" sz="3100" dirty="0">
                <a:hlinkClick r:id="rId9"/>
              </a:rPr>
            </a:br>
            <a:r>
              <a:rPr lang="en-US" sz="3100" dirty="0"/>
              <a:t>Describe the connection between a series of historical events, scientific ideas or concepts, or steps in technical procedures in a text.</a:t>
            </a:r>
          </a:p>
          <a:p>
            <a:endParaRPr lang="en-US" dirty="0"/>
          </a:p>
        </p:txBody>
      </p:sp>
    </p:spTree>
    <p:extLst>
      <p:ext uri="{BB962C8B-B14F-4D97-AF65-F5344CB8AC3E}">
        <p14:creationId xmlns:p14="http://schemas.microsoft.com/office/powerpoint/2010/main" val="95945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a:t>C</a:t>
            </a:r>
            <a:r>
              <a:rPr lang="en-US" dirty="0" smtClean="0"/>
              <a:t>an Version of Standard</a:t>
            </a:r>
            <a:endParaRPr lang="en-US" dirty="0"/>
          </a:p>
        </p:txBody>
      </p:sp>
      <p:sp>
        <p:nvSpPr>
          <p:cNvPr id="3" name="Content Placeholder 2"/>
          <p:cNvSpPr>
            <a:spLocks noGrp="1"/>
          </p:cNvSpPr>
          <p:nvPr>
            <p:ph idx="1"/>
          </p:nvPr>
        </p:nvSpPr>
        <p:spPr/>
        <p:txBody>
          <a:bodyPr/>
          <a:lstStyle/>
          <a:p>
            <a:r>
              <a:rPr lang="en-US" dirty="0"/>
              <a:t>2.RL.1 I can ask and answer questions about a text. </a:t>
            </a:r>
            <a:endParaRPr lang="en-US" dirty="0" smtClean="0"/>
          </a:p>
          <a:p>
            <a:r>
              <a:rPr lang="en-US" dirty="0" smtClean="0"/>
              <a:t>2.RL.2 </a:t>
            </a:r>
            <a:r>
              <a:rPr lang="en-US" dirty="0"/>
              <a:t>I can retell stories with understanding. </a:t>
            </a:r>
            <a:endParaRPr lang="en-US" dirty="0" smtClean="0"/>
          </a:p>
          <a:p>
            <a:r>
              <a:rPr lang="en-US" dirty="0" smtClean="0"/>
              <a:t>2.RL.3 </a:t>
            </a:r>
            <a:r>
              <a:rPr lang="en-US" dirty="0"/>
              <a:t>I can describe how characters behave and think in a story.</a:t>
            </a:r>
          </a:p>
        </p:txBody>
      </p:sp>
    </p:spTree>
    <p:extLst>
      <p:ext uri="{BB962C8B-B14F-4D97-AF65-F5344CB8AC3E}">
        <p14:creationId xmlns:p14="http://schemas.microsoft.com/office/powerpoint/2010/main" val="150236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Strategy List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5447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2532"/>
          </a:xfrm>
        </p:spPr>
        <p:txBody>
          <a:bodyPr>
            <a:normAutofit/>
          </a:bodyPr>
          <a:lstStyle/>
          <a:p>
            <a:r>
              <a:rPr lang="en-US" dirty="0" smtClean="0"/>
              <a:t>Fables, Fairy Tales, and Mythology Oh My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2445" y="1902836"/>
            <a:ext cx="5555364" cy="425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77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Read Aloud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1645" y="2599026"/>
            <a:ext cx="2584782" cy="3317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924" y="2494165"/>
            <a:ext cx="2354584" cy="3527595"/>
          </a:xfrm>
          <a:prstGeom prst="rect">
            <a:avLst/>
          </a:prstGeom>
        </p:spPr>
      </p:pic>
      <p:sp>
        <p:nvSpPr>
          <p:cNvPr id="10" name="AutoShape 10" descr="Image result for fables collection book for kid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706" y="2599026"/>
            <a:ext cx="2507982" cy="3394135"/>
          </a:xfrm>
          <a:prstGeom prst="rect">
            <a:avLst/>
          </a:prstGeom>
        </p:spPr>
      </p:pic>
    </p:spTree>
    <p:extLst>
      <p:ext uri="{BB962C8B-B14F-4D97-AF65-F5344CB8AC3E}">
        <p14:creationId xmlns:p14="http://schemas.microsoft.com/office/powerpoint/2010/main" val="702815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Maps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692" y="2914073"/>
            <a:ext cx="2495211" cy="26554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393" y="2582870"/>
            <a:ext cx="2475634" cy="3317860"/>
          </a:xfrm>
          <a:prstGeom prst="rect">
            <a:avLst/>
          </a:prstGeom>
        </p:spPr>
      </p:pic>
    </p:spTree>
    <p:extLst>
      <p:ext uri="{BB962C8B-B14F-4D97-AF65-F5344CB8AC3E}">
        <p14:creationId xmlns:p14="http://schemas.microsoft.com/office/powerpoint/2010/main" val="4087491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 Questions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1574" y="2065837"/>
            <a:ext cx="5074034" cy="3809502"/>
          </a:xfrm>
        </p:spPr>
      </p:pic>
    </p:spTree>
    <p:extLst>
      <p:ext uri="{BB962C8B-B14F-4D97-AF65-F5344CB8AC3E}">
        <p14:creationId xmlns:p14="http://schemas.microsoft.com/office/powerpoint/2010/main" val="39002722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2888</TotalTime>
  <Words>828</Words>
  <Application>Microsoft Office PowerPoint</Application>
  <PresentationFormat>Custom</PresentationFormat>
  <Paragraphs>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Work Journal One</vt:lpstr>
      <vt:lpstr>Work Journal Overview  and Bucket Standards </vt:lpstr>
      <vt:lpstr>Reading</vt:lpstr>
      <vt:lpstr>I Can Version of Standard</vt:lpstr>
      <vt:lpstr>Reading Strategy List</vt:lpstr>
      <vt:lpstr>Fables, Fairy Tales, and Mythology Oh My</vt:lpstr>
      <vt:lpstr>A Great Read Aloud</vt:lpstr>
      <vt:lpstr>Character Maps</vt:lpstr>
      <vt:lpstr>Digging Deep Questions </vt:lpstr>
      <vt:lpstr>Reading Jobs </vt:lpstr>
      <vt:lpstr>Math </vt:lpstr>
      <vt:lpstr>I Can Standards Math  </vt:lpstr>
      <vt:lpstr>Math Strategy List</vt:lpstr>
      <vt:lpstr>Number of The Day</vt:lpstr>
      <vt:lpstr>Home Made Manipulatives-Counters, Tens Blocks, Geo Boards</vt:lpstr>
      <vt:lpstr>Graphing: Ditch the Paper</vt:lpstr>
      <vt:lpstr>Writing I Can Standards </vt:lpstr>
      <vt:lpstr>Writing Strategy List</vt:lpstr>
      <vt:lpstr>Drawing and Labeling to Support Writing </vt:lpstr>
      <vt:lpstr>Narratives-Make Believe and Personal</vt:lpstr>
      <vt:lpstr>Paper Choice: Convey Expectations and Getting What You Want </vt:lpstr>
      <vt:lpstr>Stretching out Small Moments </vt:lpstr>
      <vt:lpstr>Anchor Charts-Character Thoughts and Feelings, Sequencing and Sensory Details </vt:lpstr>
      <vt:lpstr>Character Maps and Story Mountains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Journal One</dc:title>
  <dc:creator>Patrick Garland</dc:creator>
  <cp:lastModifiedBy>Owner</cp:lastModifiedBy>
  <cp:revision>17</cp:revision>
  <dcterms:created xsi:type="dcterms:W3CDTF">2017-08-10T18:53:39Z</dcterms:created>
  <dcterms:modified xsi:type="dcterms:W3CDTF">2017-08-14T04:25:12Z</dcterms:modified>
</cp:coreProperties>
</file>