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472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37" r:id="rId3"/>
    <p:sldId id="459" r:id="rId4"/>
    <p:sldId id="471" r:id="rId5"/>
    <p:sldId id="473" r:id="rId6"/>
    <p:sldId id="474" r:id="rId7"/>
    <p:sldId id="441" r:id="rId8"/>
    <p:sldId id="467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2">
          <p15:clr>
            <a:srgbClr val="A4A3A4"/>
          </p15:clr>
        </p15:guide>
        <p15:guide id="2" pos="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B73A24"/>
    <a:srgbClr val="FF0066"/>
    <a:srgbClr val="4D4D4D"/>
    <a:srgbClr val="2C4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3913" autoAdjust="0"/>
  </p:normalViewPr>
  <p:slideViewPr>
    <p:cSldViewPr snapToGrid="0">
      <p:cViewPr>
        <p:scale>
          <a:sx n="93" d="100"/>
          <a:sy n="93" d="100"/>
        </p:scale>
        <p:origin x="-1284" y="6"/>
      </p:cViewPr>
      <p:guideLst>
        <p:guide orient="horz" pos="4172"/>
        <p:guide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BF09C9-3DEC-4005-96BE-B43D6F31F1BB}" type="datetime1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1709B0-A765-46CA-A4F7-80151B03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0393BA-0749-4981-BD05-BDB74B780CEE}" type="datetime1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880F12-0DCB-4C64-9F56-56AFDB85D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1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2E83A-96BC-4008-B013-AF59E3192F2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9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4FD57-A93D-428A-B5B6-6ECDEF4ACF31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0D69A-CD6D-40B3-B016-F16B34461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a Vinci logo_small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23250" y="6162675"/>
            <a:ext cx="360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a Vinci Power point art orange gradation copy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720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42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00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337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64269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102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0312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838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28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371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17EDA-4331-4150-BB53-9A4842187BDC}" type="datetime1">
              <a:rPr lang="en-US" smtClean="0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9A52B-374C-43A7-AC47-16619A37B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7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620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413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64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BDD8-5178-4FC9-8DFB-E4B2514350DE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F0D1-1437-46E3-A652-65F555D82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032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2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9E14D6-9798-4DE0-B0E7-57ABFD4C5CE5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284C2-9F38-4080-8EEA-25E2FD2D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  <p:sldLayoutId id="2147484735" r:id="rId13"/>
    <p:sldLayoutId id="2147484736" r:id="rId14"/>
    <p:sldLayoutId id="2147484737" r:id="rId15"/>
    <p:sldLayoutId id="2147484738" r:id="rId16"/>
    <p:sldLayoutId id="2147484739" r:id="rId17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ncik8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ennifercore2.weebly.com/" TargetMode="External"/><Relationship Id="rId5" Type="http://schemas.openxmlformats.org/officeDocument/2006/relationships/hyperlink" Target="mailto:jfrancy@davincischools.org" TargetMode="External"/><Relationship Id="rId4" Type="http://schemas.openxmlformats.org/officeDocument/2006/relationships/hyperlink" Target="http://www.davincischool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number-talks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mathsolutions.com/classroom-less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ageny.org/" TargetMode="External"/><Relationship Id="rId5" Type="http://schemas.openxmlformats.org/officeDocument/2006/relationships/hyperlink" Target="http://www.ct4me.net/" TargetMode="External"/><Relationship Id="rId4" Type="http://schemas.openxmlformats.org/officeDocument/2006/relationships/hyperlink" Target="http://www.nctm.org/publications/teaching-children-mathematics/blog/why-play-math-games_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mekids.com/games/grammar-games/" TargetMode="External"/><Relationship Id="rId3" Type="http://schemas.openxmlformats.org/officeDocument/2006/relationships/hyperlink" Target="http://www.fcrr.org/resources/resources_sca_k-1.html" TargetMode="External"/><Relationship Id="rId7" Type="http://schemas.openxmlformats.org/officeDocument/2006/relationships/hyperlink" Target="http://www.funenglishgames.com/grammargames.html" TargetMode="External"/><Relationship Id="rId2" Type="http://schemas.openxmlformats.org/officeDocument/2006/relationships/hyperlink" Target="https://k12.thoughtfullearning.com/resources/studentmode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itinga-z.com/" TargetMode="External"/><Relationship Id="rId5" Type="http://schemas.openxmlformats.org/officeDocument/2006/relationships/hyperlink" Target="http://www.time4writing.com/writing-resources/expository-essay/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://www.fcrr.org/resources/resources_sca_2-3.html" TargetMode="External"/><Relationship Id="rId9" Type="http://schemas.openxmlformats.org/officeDocument/2006/relationships/hyperlink" Target="https://www.eduplace.com/kids/hme/k_5/gramma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09" y="78802"/>
            <a:ext cx="82120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 smtClean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 smtClean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atin typeface="+mj-lt"/>
                <a:ea typeface="+mn-ea"/>
                <a:cs typeface="+mn-cs"/>
              </a:rPr>
              <a:t>Welcome </a:t>
            </a:r>
            <a:r>
              <a:rPr lang="en-US" sz="5400" b="1" dirty="0">
                <a:latin typeface="+mj-lt"/>
                <a:ea typeface="+mn-ea"/>
                <a:cs typeface="+mn-cs"/>
              </a:rPr>
              <a:t>to </a:t>
            </a:r>
            <a:r>
              <a:rPr lang="en-US" sz="5400" b="1" dirty="0" smtClean="0">
                <a:latin typeface="+mj-lt"/>
                <a:ea typeface="+mn-ea"/>
                <a:cs typeface="+mn-cs"/>
              </a:rPr>
              <a:t>Core 2</a:t>
            </a:r>
            <a:endParaRPr lang="en-US" sz="5400" b="1" dirty="0"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227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i="1" dirty="0">
              <a:latin typeface="Calibri" pitchFamily="84" charset="0"/>
            </a:endParaRPr>
          </a:p>
          <a:p>
            <a:endParaRPr lang="en-US" sz="1800" i="1" dirty="0">
              <a:latin typeface="Calibri" pitchFamily="84" charset="0"/>
            </a:endParaRPr>
          </a:p>
          <a:p>
            <a:pPr algn="r"/>
            <a:endParaRPr lang="en-US" i="1" dirty="0">
              <a:latin typeface="Calibri" pitchFamily="84" charset="0"/>
            </a:endParaRPr>
          </a:p>
          <a:p>
            <a:endParaRPr lang="en-US" i="1" dirty="0">
              <a:latin typeface="Calibri" pitchFamily="8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wonggaew\AppData\Local\Microsoft\Windows\Temporary Internet Files\Content.IE5\0C6S7OO6\MM90039573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7254" y="5905500"/>
            <a:ext cx="756745" cy="95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3"/>
            <a:ext cx="8229600" cy="789656"/>
          </a:xfrm>
        </p:spPr>
        <p:txBody>
          <a:bodyPr>
            <a:normAutofit/>
          </a:bodyPr>
          <a:lstStyle/>
          <a:p>
            <a:r>
              <a:rPr lang="en-US" dirty="0"/>
              <a:t>Communication/Contact Info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731" y="733247"/>
            <a:ext cx="819806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 Vinci Innovation Academy </a:t>
            </a:r>
          </a:p>
          <a:p>
            <a:r>
              <a:rPr lang="en-US" b="1" dirty="0"/>
              <a:t>Resource 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www.davincik8.org</a:t>
            </a:r>
            <a:endParaRPr lang="en-US" dirty="0"/>
          </a:p>
          <a:p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www.davincischools.org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/>
              <a:t>Phone</a:t>
            </a:r>
            <a:r>
              <a:rPr lang="en-US" dirty="0"/>
              <a:t>: </a:t>
            </a:r>
            <a:r>
              <a:rPr lang="en-US" b="1" dirty="0"/>
              <a:t>(310) 725-5800 </a:t>
            </a:r>
            <a:endParaRPr lang="en-US" b="1" dirty="0" smtClean="0"/>
          </a:p>
          <a:p>
            <a:r>
              <a:rPr lang="en-US" b="1" dirty="0" smtClean="0"/>
              <a:t>Twitter</a:t>
            </a:r>
            <a:r>
              <a:rPr lang="en-US" dirty="0"/>
              <a:t>: @DaVinciK8    </a:t>
            </a:r>
          </a:p>
          <a:p>
            <a:r>
              <a:rPr lang="en-US" b="1" dirty="0" err="1"/>
              <a:t>Facebook</a:t>
            </a:r>
            <a:r>
              <a:rPr lang="en-US" dirty="0"/>
              <a:t>: </a:t>
            </a:r>
            <a:r>
              <a:rPr lang="en-US" dirty="0" err="1"/>
              <a:t>DaVinciInnovation</a:t>
            </a:r>
            <a:endParaRPr lang="en-US" dirty="0"/>
          </a:p>
          <a:p>
            <a:r>
              <a:rPr lang="en-US" b="1" dirty="0"/>
              <a:t>Newsletter: </a:t>
            </a:r>
            <a:r>
              <a:rPr lang="en-US" dirty="0"/>
              <a:t>Sent to your email every weekend. Read it!</a:t>
            </a:r>
          </a:p>
          <a:p>
            <a:endParaRPr lang="en-US" sz="900" dirty="0"/>
          </a:p>
          <a:p>
            <a:endParaRPr lang="en-US" sz="800" dirty="0"/>
          </a:p>
          <a:p>
            <a:r>
              <a:rPr lang="en-US" b="1" dirty="0"/>
              <a:t>Teacher Contact Info</a:t>
            </a:r>
          </a:p>
          <a:p>
            <a:r>
              <a:rPr lang="en-US" b="1" dirty="0"/>
              <a:t>Teacher’s e-mail: </a:t>
            </a:r>
            <a:r>
              <a:rPr lang="en-US" b="1" dirty="0" smtClean="0">
                <a:hlinkClick r:id="rId5"/>
              </a:rPr>
              <a:t>jfrancy@davincischools.org</a:t>
            </a:r>
            <a:endParaRPr lang="en-US" dirty="0"/>
          </a:p>
          <a:p>
            <a:r>
              <a:rPr lang="en-US" dirty="0"/>
              <a:t>DP: </a:t>
            </a:r>
            <a:r>
              <a:rPr lang="en-US" dirty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://jennifercore2.weebly.com</a:t>
            </a:r>
            <a:r>
              <a:rPr lang="en-US" dirty="0">
                <a:hlinkClick r:id="rId6"/>
              </a:rPr>
              <a:t>/</a:t>
            </a:r>
            <a:r>
              <a:rPr lang="en-US" dirty="0"/>
              <a:t> </a:t>
            </a:r>
          </a:p>
          <a:p>
            <a:endParaRPr lang="en-US" sz="900" dirty="0"/>
          </a:p>
          <a:p>
            <a:r>
              <a:rPr lang="en-US" dirty="0"/>
              <a:t>Preferred/best way to reach us: </a:t>
            </a:r>
            <a:r>
              <a:rPr lang="en-US" u="sng" dirty="0" smtClean="0"/>
              <a:t>email/Remind 101</a:t>
            </a:r>
            <a:endParaRPr lang="en-US" u="sng" dirty="0"/>
          </a:p>
          <a:p>
            <a:endParaRPr lang="en-US" u="sng" dirty="0"/>
          </a:p>
          <a:p>
            <a:endParaRPr lang="en-US" b="1" dirty="0"/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099" name="Picture 3" descr="C:\Users\dwonggaew\AppData\Local\Microsoft\Windows\Temporary Internet Files\Content.IE5\AO3YYMZV\MC900441332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8188" y="1308600"/>
            <a:ext cx="1505812" cy="14396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3"/>
            <a:ext cx="8229600" cy="789656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Core </a:t>
            </a:r>
            <a:r>
              <a:rPr lang="en-US" b="1" dirty="0" smtClean="0">
                <a:ln w="10541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2: </a:t>
            </a:r>
            <a:r>
              <a:rPr lang="en-US" b="1" dirty="0">
                <a:ln w="10541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Classroom Schedule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028" y="1134340"/>
            <a:ext cx="8355724" cy="4893647"/>
          </a:xfrm>
          <a:custGeom>
            <a:avLst/>
            <a:gdLst>
              <a:gd name="connsiteX0" fmla="*/ 0 w 8056179"/>
              <a:gd name="connsiteY0" fmla="*/ 0 h 3416320"/>
              <a:gd name="connsiteX1" fmla="*/ 8056179 w 8056179"/>
              <a:gd name="connsiteY1" fmla="*/ 0 h 3416320"/>
              <a:gd name="connsiteX2" fmla="*/ 8056179 w 8056179"/>
              <a:gd name="connsiteY2" fmla="*/ 3416320 h 3416320"/>
              <a:gd name="connsiteX3" fmla="*/ 0 w 8056179"/>
              <a:gd name="connsiteY3" fmla="*/ 3416320 h 3416320"/>
              <a:gd name="connsiteX4" fmla="*/ 0 w 8056179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179" h="3416320">
                <a:moveTo>
                  <a:pt x="0" y="0"/>
                </a:moveTo>
                <a:lnTo>
                  <a:pt x="8056179" y="0"/>
                </a:lnTo>
                <a:lnTo>
                  <a:pt x="8056179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9:05-9:15		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Get </a:t>
            </a:r>
            <a:r>
              <a:rPr lang="en-US" dirty="0">
                <a:solidFill>
                  <a:schemeClr val="tx1"/>
                </a:solidFill>
              </a:rPr>
              <a:t>Ready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9:15-9:50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Morning </a:t>
            </a: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10:00-10:40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 Writing </a:t>
            </a:r>
            <a:endParaRPr lang="en-US" b="1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10:40-11:00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Bradley Hand ITC" pitchFamily="66" charset="0"/>
              </a:rPr>
              <a:t>Body Break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11:00-12:05</a:t>
            </a:r>
            <a:r>
              <a:rPr lang="en-US" b="1" i="1" dirty="0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Project Time</a:t>
            </a:r>
            <a:r>
              <a:rPr lang="en-US" b="1" i="1" dirty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</a:rPr>
              <a:t>				</a:t>
            </a:r>
            <a:endParaRPr lang="en-US" b="1" i="1" dirty="0">
              <a:solidFill>
                <a:srgbClr val="7030A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12:05-12:50</a:t>
            </a:r>
            <a:r>
              <a:rPr lang="en-US" dirty="0"/>
              <a:t>	</a:t>
            </a:r>
            <a:r>
              <a:rPr lang="en-US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Lunch</a:t>
            </a:r>
            <a:r>
              <a:rPr lang="en-US" b="1" i="1" dirty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12:50-1:05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Quiet Time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1:05-2:00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ath</a:t>
            </a:r>
            <a:endParaRPr lang="en-US" b="1" i="1" dirty="0">
              <a:solidFill>
                <a:srgbClr val="CC0099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2:00-2:20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b="1" dirty="0">
                <a:solidFill>
                  <a:schemeClr val="tx1"/>
                </a:solidFill>
                <a:latin typeface="Bradley Hand ITC" pitchFamily="66" charset="0"/>
              </a:rPr>
              <a:t>Body </a:t>
            </a:r>
            <a:r>
              <a:rPr lang="en-US" b="1" dirty="0" smtClean="0">
                <a:solidFill>
                  <a:schemeClr val="tx1"/>
                </a:solidFill>
                <a:latin typeface="Bradley Hand ITC" pitchFamily="66" charset="0"/>
              </a:rPr>
              <a:t>Break</a:t>
            </a:r>
            <a:endParaRPr lang="en-US" b="1" dirty="0">
              <a:solidFill>
                <a:schemeClr val="tx1"/>
              </a:solidFill>
              <a:latin typeface="Bradley Hand ITC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2:20 </a:t>
            </a:r>
            <a:r>
              <a:rPr lang="en-US" dirty="0">
                <a:solidFill>
                  <a:schemeClr val="tx1"/>
                </a:solidFill>
              </a:rPr>
              <a:t>-3:00		</a:t>
            </a:r>
            <a:r>
              <a:rPr lang="en-US" b="1" i="1" dirty="0" smtClean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Reading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3:00-3:15		</a:t>
            </a:r>
            <a:r>
              <a:rPr lang="en-US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Closing Circle</a:t>
            </a:r>
            <a:endParaRPr lang="en-US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Schedule is subject to change without notice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7" name="Picture 3" descr="C:\Users\dwonggaew\AppData\Local\Microsoft\Windows\Temporary Internet Files\Content.IE5\3HMSGGAD\MC900446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0851" y="690372"/>
            <a:ext cx="1720901" cy="1819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happybirthday-cards.com/wp-content/uploads/2014/09/happy-birthday-h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638"/>
            <a:ext cx="1247058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smtClean="0"/>
              <a:t>2 </a:t>
            </a:r>
            <a:r>
              <a:rPr lang="en-US" dirty="0"/>
              <a:t>Birthday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As per our school policy, we will be celebrating birthdays </a:t>
            </a:r>
            <a:r>
              <a:rPr lang="en-US" sz="2800" u="sng" dirty="0"/>
              <a:t>without edible treats</a:t>
            </a:r>
            <a:r>
              <a:rPr lang="en-US" sz="2800" dirty="0"/>
              <a:t>. We encourage class </a:t>
            </a:r>
            <a:r>
              <a:rPr lang="en-US" sz="2800" dirty="0" smtClean="0"/>
              <a:t>celebrations. Here are some </a:t>
            </a:r>
            <a:r>
              <a:rPr lang="en-US" sz="2800" dirty="0"/>
              <a:t>suggestions: </a:t>
            </a:r>
          </a:p>
          <a:p>
            <a:pPr lvl="1"/>
            <a:r>
              <a:rPr lang="en-US" sz="2400" dirty="0"/>
              <a:t>Parent reads a book to the </a:t>
            </a:r>
            <a:r>
              <a:rPr lang="en-US" sz="2400" dirty="0" smtClean="0"/>
              <a:t>class.</a:t>
            </a:r>
            <a:endParaRPr lang="en-US" sz="2400" dirty="0"/>
          </a:p>
          <a:p>
            <a:pPr lvl="1"/>
            <a:r>
              <a:rPr lang="en-US" sz="2400" dirty="0"/>
              <a:t>Donate a book to the </a:t>
            </a:r>
            <a:r>
              <a:rPr lang="en-US" sz="2400" dirty="0" smtClean="0"/>
              <a:t>class.</a:t>
            </a:r>
            <a:endParaRPr lang="en-US" sz="2400" dirty="0"/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Small gifts for all </a:t>
            </a:r>
            <a:r>
              <a:rPr lang="en-US" sz="2400" dirty="0" smtClean="0">
                <a:sym typeface="Wingdings" panose="05000000000000000000" pitchFamily="2" charset="2"/>
              </a:rPr>
              <a:t>classmates (ex: pencils, erasers, stickers, etc.)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If </a:t>
            </a:r>
            <a:r>
              <a:rPr lang="en-US" sz="2400" dirty="0">
                <a:sym typeface="Wingdings" panose="05000000000000000000" pitchFamily="2" charset="2"/>
              </a:rPr>
              <a:t>you pass out invitations at school, you </a:t>
            </a:r>
            <a:r>
              <a:rPr lang="en-US" sz="2400" dirty="0" smtClean="0">
                <a:sym typeface="Wingdings" panose="05000000000000000000" pitchFamily="2" charset="2"/>
              </a:rPr>
              <a:t>need </a:t>
            </a:r>
            <a:r>
              <a:rPr lang="en-US" sz="2400" dirty="0">
                <a:sym typeface="Wingdings" panose="05000000000000000000" pitchFamily="2" charset="2"/>
              </a:rPr>
              <a:t>to invite the entire class. Otherwise, </a:t>
            </a:r>
            <a:r>
              <a:rPr lang="en-US" sz="2400" dirty="0" smtClean="0">
                <a:sym typeface="Wingdings" panose="05000000000000000000" pitchFamily="2" charset="2"/>
              </a:rPr>
              <a:t>you can send out the invitations by mail.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Please reach out to the teacher </a:t>
            </a:r>
            <a:r>
              <a:rPr lang="en-US" sz="2400" dirty="0" smtClean="0">
                <a:sym typeface="Wingdings" panose="05000000000000000000" pitchFamily="2" charset="2"/>
              </a:rPr>
              <a:t>to </a:t>
            </a:r>
            <a:r>
              <a:rPr lang="en-US" sz="2400" dirty="0">
                <a:sym typeface="Wingdings" panose="05000000000000000000" pitchFamily="2" charset="2"/>
              </a:rPr>
              <a:t>plan </a:t>
            </a:r>
            <a:r>
              <a:rPr lang="en-US" sz="2400" dirty="0" smtClean="0">
                <a:sym typeface="Wingdings" panose="05000000000000000000" pitchFamily="2" charset="2"/>
              </a:rPr>
              <a:t>a celebration date </a:t>
            </a:r>
            <a:r>
              <a:rPr lang="en-US" sz="2400" dirty="0">
                <a:sym typeface="Wingdings" panose="05000000000000000000" pitchFamily="2" charset="2"/>
              </a:rPr>
              <a:t>and time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9A52B-374C-43A7-AC47-16619A37B6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68" y="1600200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/>
              <a:t>Math Talks: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http://mathsolutions.com/classroom-lessons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://www.insidemathematics.org/classroom-videos/number-talks</a:t>
            </a:r>
            <a:r>
              <a:rPr lang="en-US" dirty="0"/>
              <a:t> </a:t>
            </a:r>
          </a:p>
          <a:p>
            <a:r>
              <a:rPr lang="en-US" dirty="0"/>
              <a:t>Math Games: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http://www.nctm.org/publications/teaching-children-mathematics/blog/why-play-math-games_/</a:t>
            </a:r>
            <a:endParaRPr lang="en-US" dirty="0"/>
          </a:p>
          <a:p>
            <a:r>
              <a:rPr lang="en-US" dirty="0"/>
              <a:t>Math Projects: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http://www.ct4me.net/</a:t>
            </a:r>
            <a:r>
              <a:rPr lang="en-US" dirty="0"/>
              <a:t> </a:t>
            </a:r>
          </a:p>
          <a:p>
            <a:r>
              <a:rPr lang="en-US" dirty="0"/>
              <a:t>Engage NY 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https://www.engageny.org/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37423" y="6356350"/>
            <a:ext cx="6333893" cy="365125"/>
          </a:xfrm>
        </p:spPr>
        <p:txBody>
          <a:bodyPr/>
          <a:lstStyle/>
          <a:p>
            <a:endParaRPr lang="en-US" sz="1800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9A52B-374C-43A7-AC47-16619A37B6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r>
              <a:rPr lang="en-US" dirty="0"/>
              <a:t>Focus </a:t>
            </a:r>
          </a:p>
        </p:txBody>
      </p:sp>
      <p:pic>
        <p:nvPicPr>
          <p:cNvPr id="1026" name="Picture 2" descr="Image result for ma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80" y="4895637"/>
            <a:ext cx="2250883" cy="14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51" y="0"/>
            <a:ext cx="7055380" cy="769434"/>
          </a:xfrm>
        </p:spPr>
        <p:txBody>
          <a:bodyPr/>
          <a:lstStyle/>
          <a:p>
            <a:r>
              <a:rPr lang="en-US" dirty="0"/>
              <a:t>Core </a:t>
            </a:r>
            <a:r>
              <a:rPr lang="en-US" dirty="0" smtClean="0"/>
              <a:t>2 </a:t>
            </a:r>
            <a:r>
              <a:rPr lang="en-US" dirty="0"/>
              <a:t>Writing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50" y="769434"/>
            <a:ext cx="8369359" cy="560906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Thoughtful Learning Student Writing Models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https://k12.thoughtfullearning.com/resources/studentmodels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Florida Center for Reading Research (scroll to the bottom for phonemic awareness, phonics, vocabulary, and comprehension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Grades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K-1: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www.fcrr.org/resources/resources_sca_k-1.html</a:t>
            </a:r>
            <a:endParaRPr lang="en-US" sz="1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Grades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2-3: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www.fcrr.org/resources/resources_sca_2-3.html</a:t>
            </a:r>
            <a:endParaRPr lang="en-US" sz="1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Expository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Writing:</a:t>
            </a:r>
            <a:endParaRPr lang="en-US" dirty="0">
              <a:solidFill>
                <a:schemeClr val="tx1">
                  <a:lumMod val="95000"/>
                </a:schemeClr>
              </a:solidFill>
              <a:hlinkClick r:id="rId5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hlinkClick r:id="rId5"/>
              </a:rPr>
              <a:t>http://www.time4writing.com/writing-resources/expository-essay/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Writing A-Z: 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hlinkClick r:id="rId6"/>
              </a:rPr>
              <a:t>http://www.writinga-z.com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Language Skills: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hlinkClick r:id="rId7"/>
              </a:rPr>
              <a:t>http://www.funenglishgames.com/grammargames.html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	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hlinkClick r:id="rId8"/>
              </a:rPr>
              <a:t>http://www.slimekids.com/games/grammar-games/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hlinkClick r:id="rId9"/>
              </a:rPr>
              <a:t>https://www.eduplace.com/kids/hme/k_5/grammar/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9A52B-374C-43A7-AC47-16619A37B6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60" y="4092498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3"/>
            <a:ext cx="8229600" cy="789656"/>
          </a:xfrm>
        </p:spPr>
        <p:txBody>
          <a:bodyPr>
            <a:normAutofit/>
          </a:bodyPr>
          <a:lstStyle/>
          <a:p>
            <a:r>
              <a:rPr lang="en-US" dirty="0"/>
              <a:t>Family Facilitated Learning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903" y="1119352"/>
            <a:ext cx="8387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Families are an integral part of their children’s education and are valued as contributing members of this learning community.</a:t>
            </a:r>
          </a:p>
          <a:p>
            <a:endParaRPr lang="en-US" sz="2000" dirty="0"/>
          </a:p>
          <a:p>
            <a:r>
              <a:rPr lang="en-US" sz="2000" dirty="0"/>
              <a:t>Families play a primary role in facilitating student learning.  </a:t>
            </a:r>
            <a:r>
              <a:rPr lang="en-US" sz="2000" dirty="0" smtClean="0"/>
              <a:t>You may find this to be a </a:t>
            </a:r>
            <a:r>
              <a:rPr lang="en-US" sz="2000" dirty="0"/>
              <a:t>challenge; however, we are here to support you.  Please make sure </a:t>
            </a:r>
            <a:r>
              <a:rPr lang="en-US" sz="2000" dirty="0" smtClean="0"/>
              <a:t>that you </a:t>
            </a:r>
            <a:r>
              <a:rPr lang="en-US" sz="2000" dirty="0"/>
              <a:t>take time for yourself to plan fun and engaging lessons.  Families are more successful when they join other homeschooling families for collaboration. </a:t>
            </a:r>
          </a:p>
          <a:p>
            <a:endParaRPr lang="en-US" sz="2000" dirty="0"/>
          </a:p>
          <a:p>
            <a:r>
              <a:rPr lang="en-US" sz="2000" dirty="0"/>
              <a:t>YOU are not alone!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can we support each other?</a:t>
            </a:r>
          </a:p>
          <a:p>
            <a:r>
              <a:rPr lang="en-US" sz="2000" dirty="0"/>
              <a:t>Pair up with a Mentor Family before you leave!</a:t>
            </a:r>
          </a:p>
        </p:txBody>
      </p:sp>
      <p:pic>
        <p:nvPicPr>
          <p:cNvPr id="6" name="Picture 5" descr="052.JPG"/>
          <p:cNvPicPr>
            <a:picLocks noChangeAspect="1"/>
          </p:cNvPicPr>
          <p:nvPr/>
        </p:nvPicPr>
        <p:blipFill>
          <a:blip r:embed="rId2"/>
          <a:srcRect l="25212" t="16902" r="26602" b="6925"/>
          <a:stretch>
            <a:fillRect/>
          </a:stretch>
        </p:blipFill>
        <p:spPr>
          <a:xfrm>
            <a:off x="5869277" y="3980985"/>
            <a:ext cx="2293416" cy="2316783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2676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 smtClean="0"/>
              <a:t>How to Join “Remind 101”</a:t>
            </a:r>
            <a:r>
              <a:rPr lang="en-US" sz="3600" b="1" i="1" dirty="0"/>
              <a:t/>
            </a:r>
            <a:br>
              <a:rPr lang="en-US" sz="3600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36" y="1212350"/>
            <a:ext cx="8219326" cy="3780890"/>
          </a:xfrm>
        </p:spPr>
        <p:txBody>
          <a:bodyPr>
            <a:normAutofit/>
          </a:bodyPr>
          <a:lstStyle/>
          <a:p>
            <a:pPr marL="3657660" lvl="8" indent="0">
              <a:buNone/>
            </a:pPr>
            <a:r>
              <a:rPr lang="en-US" sz="2800" b="1" dirty="0" smtClean="0"/>
              <a:t>Text @davincicore2 to 81010</a:t>
            </a:r>
          </a:p>
          <a:p>
            <a:pPr marL="3657660" lvl="8" indent="0">
              <a:buNone/>
            </a:pPr>
            <a:endParaRPr lang="en-US" sz="2800" b="1" dirty="0"/>
          </a:p>
          <a:p>
            <a:pPr marL="3657660" lvl="8" indent="0">
              <a:buNone/>
            </a:pPr>
            <a:r>
              <a:rPr lang="en-US" sz="2800" b="1" dirty="0" smtClean="0"/>
              <a:t>OR</a:t>
            </a:r>
          </a:p>
          <a:p>
            <a:pPr marL="3657660" lvl="8" indent="0">
              <a:buNone/>
            </a:pPr>
            <a:endParaRPr lang="en-US" sz="2800" b="1" dirty="0"/>
          </a:p>
          <a:p>
            <a:pPr marL="3657660" lvl="8" indent="0">
              <a:buNone/>
            </a:pPr>
            <a:r>
              <a:rPr lang="en-US" sz="2800" b="1" dirty="0" smtClean="0"/>
              <a:t>Email</a:t>
            </a:r>
          </a:p>
          <a:p>
            <a:pPr marL="3657660" lvl="8" indent="0">
              <a:buNone/>
            </a:pPr>
            <a:r>
              <a:rPr lang="en-US" sz="2000" b="1" dirty="0" smtClean="0"/>
              <a:t>dviacore2@mail.remind.com</a:t>
            </a:r>
            <a:endParaRPr lang="en-US" sz="2000" b="1" dirty="0"/>
          </a:p>
        </p:txBody>
      </p:sp>
      <p:pic>
        <p:nvPicPr>
          <p:cNvPr id="4" name="Picture 5" descr="C:\Users\dwonggaew\AppData\Local\Microsoft\Windows\Temporary Internet Files\Content.IE5\XIYTPZ02\MC90005485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55" y="4882821"/>
            <a:ext cx="1294077" cy="1628261"/>
          </a:xfrm>
          <a:prstGeom prst="rect">
            <a:avLst/>
          </a:prstGeom>
          <a:noFill/>
        </p:spPr>
      </p:pic>
      <p:pic>
        <p:nvPicPr>
          <p:cNvPr id="5" name="Picture 4" descr="C:\Users\dwonggaew\AppData\Local\Microsoft\Windows\Temporary Internet Files\Content.IE5\S0F3ASIS\MC90029587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559" y="4738255"/>
            <a:ext cx="1638943" cy="191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51602</TotalTime>
  <Words>340</Words>
  <Application>Microsoft Office PowerPoint</Application>
  <PresentationFormat>On-screen Show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PowerPoint Presentation</vt:lpstr>
      <vt:lpstr>Communication/Contact Info</vt:lpstr>
      <vt:lpstr>Core 2: Classroom Schedule </vt:lpstr>
      <vt:lpstr>Core 2 Birthday Policy </vt:lpstr>
      <vt:lpstr>Math Focus </vt:lpstr>
      <vt:lpstr>Core 2 Writing Focus</vt:lpstr>
      <vt:lpstr>Family Facilitated Learning </vt:lpstr>
      <vt:lpstr> How to Join “Remind 101” </vt:lpstr>
    </vt:vector>
  </TitlesOfParts>
  <Company>miyamoto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Jami Miyamoto</dc:creator>
  <cp:lastModifiedBy>Owner</cp:lastModifiedBy>
  <cp:revision>661</cp:revision>
  <cp:lastPrinted>2010-11-02T00:45:31Z</cp:lastPrinted>
  <dcterms:created xsi:type="dcterms:W3CDTF">2010-12-09T18:08:46Z</dcterms:created>
  <dcterms:modified xsi:type="dcterms:W3CDTF">2017-08-14T04:11:15Z</dcterms:modified>
</cp:coreProperties>
</file>